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6" autoAdjust="0"/>
  </p:normalViewPr>
  <p:slideViewPr>
    <p:cSldViewPr snapToGrid="0" snapToObjects="1">
      <p:cViewPr varScale="1">
        <p:scale>
          <a:sx n="86" d="100"/>
          <a:sy n="86" d="100"/>
        </p:scale>
        <p:origin x="-520" y="-104"/>
      </p:cViewPr>
      <p:guideLst>
        <p:guide orient="horz" pos="24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3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2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23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0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0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7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6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475DB-917F-6347-BF27-05191526CCE6}" type="datetimeFigureOut"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8E6C5-50F0-0B43-A8B4-6969EB1D2B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7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Baffin Bay Acoustic Propagation Study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Dr. Kevin D. Heaney</a:t>
            </a:r>
          </a:p>
          <a:p>
            <a:r>
              <a:rPr lang="en-US"/>
              <a:t>OASIS Inc.</a:t>
            </a:r>
          </a:p>
          <a:p>
            <a:r>
              <a:rPr lang="en-US"/>
              <a:t>December 3, 2015</a:t>
            </a:r>
          </a:p>
        </p:txBody>
      </p:sp>
    </p:spTree>
    <p:extLst>
      <p:ext uri="{BB962C8B-B14F-4D97-AF65-F5344CB8AC3E}">
        <p14:creationId xmlns:p14="http://schemas.microsoft.com/office/powerpoint/2010/main" val="53519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35" y="3238"/>
            <a:ext cx="8738294" cy="869610"/>
          </a:xfrm>
        </p:spPr>
        <p:txBody>
          <a:bodyPr>
            <a:normAutofit fontScale="90000"/>
          </a:bodyPr>
          <a:lstStyle/>
          <a:p>
            <a:r>
              <a:rPr lang="en-US"/>
              <a:t>Broadband Impulse Response @ 375 km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848"/>
            <a:ext cx="8229600" cy="4525963"/>
          </a:xfrm>
        </p:spPr>
        <p:txBody>
          <a:bodyPr/>
          <a:lstStyle/>
          <a:p>
            <a:r>
              <a:rPr lang="en-US"/>
              <a:t>No Ice (October)					Max Ice (March)</a:t>
            </a:r>
          </a:p>
        </p:txBody>
      </p:sp>
      <p:pic>
        <p:nvPicPr>
          <p:cNvPr id="4" name="Picture 3" descr="baffin_BB2_100Hz_3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" y="1382931"/>
            <a:ext cx="3657600" cy="1828800"/>
          </a:xfrm>
          <a:prstGeom prst="rect">
            <a:avLst/>
          </a:prstGeom>
        </p:spPr>
      </p:pic>
      <p:pic>
        <p:nvPicPr>
          <p:cNvPr id="5" name="Picture 4" descr="baffin_BB2_100Hz_8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82931"/>
            <a:ext cx="3657600" cy="1828800"/>
          </a:xfrm>
          <a:prstGeom prst="rect">
            <a:avLst/>
          </a:prstGeom>
        </p:spPr>
      </p:pic>
      <p:pic>
        <p:nvPicPr>
          <p:cNvPr id="7" name="Picture 6" descr="baffin_BB2_250Hz_3.pd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" y="3200400"/>
            <a:ext cx="3657600" cy="1828800"/>
          </a:xfrm>
          <a:prstGeom prst="rect">
            <a:avLst/>
          </a:prstGeom>
        </p:spPr>
      </p:pic>
      <p:pic>
        <p:nvPicPr>
          <p:cNvPr id="13" name="Picture 12" descr="baffin_BB2_250Hz_8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65" y="3200400"/>
            <a:ext cx="3657600" cy="1828800"/>
          </a:xfrm>
          <a:prstGeom prst="rect">
            <a:avLst/>
          </a:prstGeom>
        </p:spPr>
      </p:pic>
      <p:pic>
        <p:nvPicPr>
          <p:cNvPr id="14" name="Picture 13" descr="baffin_BB2_500Hz_3.pd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5" y="5029200"/>
            <a:ext cx="3657600" cy="1828800"/>
          </a:xfrm>
          <a:prstGeom prst="rect">
            <a:avLst/>
          </a:prstGeom>
        </p:spPr>
      </p:pic>
      <p:pic>
        <p:nvPicPr>
          <p:cNvPr id="15" name="Picture 14" descr="baffin_BB2_500Hz_8.pdf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5029200"/>
            <a:ext cx="3657600" cy="182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266" y="155474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 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266" y="35293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250 Hz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266" y="5462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500 Hz</a:t>
            </a:r>
          </a:p>
        </p:txBody>
      </p:sp>
    </p:spTree>
    <p:extLst>
      <p:ext uri="{BB962C8B-B14F-4D97-AF65-F5344CB8AC3E}">
        <p14:creationId xmlns:p14="http://schemas.microsoft.com/office/powerpoint/2010/main" val="422005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Sound channel shields propagation from ice interaction</a:t>
            </a:r>
          </a:p>
          <a:p>
            <a:r>
              <a:rPr lang="en-US" dirty="0"/>
              <a:t>Tomographic signal limited to modes 1-3</a:t>
            </a:r>
          </a:p>
          <a:p>
            <a:r>
              <a:rPr lang="en-US" dirty="0"/>
              <a:t>Source in shallow water strips most high angle energy limiting propagation to low modes trapped in sound channel</a:t>
            </a:r>
          </a:p>
          <a:p>
            <a:r>
              <a:rPr lang="en-US" smtClean="0"/>
              <a:t>Smaller impact </a:t>
            </a:r>
            <a:r>
              <a:rPr lang="en-US" dirty="0"/>
              <a:t>of ice on frequencies 100 Hz and below.  Observable impact at 250Hz and significant impact at 500 Hz</a:t>
            </a:r>
          </a:p>
        </p:txBody>
      </p:sp>
    </p:spTree>
    <p:extLst>
      <p:ext uri="{BB962C8B-B14F-4D97-AF65-F5344CB8AC3E}">
        <p14:creationId xmlns:p14="http://schemas.microsoft.com/office/powerpoint/2010/main" val="210030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Acoustic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Single track </a:t>
            </a:r>
            <a:r>
              <a:rPr lang="en-US" dirty="0" err="1"/>
              <a:t>modelled</a:t>
            </a:r>
            <a:r>
              <a:rPr lang="en-US" dirty="0"/>
              <a:t> from 72°N</a:t>
            </a:r>
          </a:p>
          <a:p>
            <a:pPr marL="0" indent="0">
              <a:buNone/>
            </a:pPr>
            <a:r>
              <a:rPr lang="en-US" dirty="0"/>
              <a:t>       72°W based upon environmental data</a:t>
            </a:r>
          </a:p>
          <a:p>
            <a:r>
              <a:rPr lang="en-US" dirty="0"/>
              <a:t>Range dependent SVP used because of structural differences with World Ocean Atlas</a:t>
            </a:r>
          </a:p>
          <a:p>
            <a:r>
              <a:rPr lang="en-US" dirty="0"/>
              <a:t>Space/time dependent ice realization used from </a:t>
            </a:r>
            <a:r>
              <a:rPr lang="en-US" dirty="0" smtClean="0"/>
              <a:t>measured </a:t>
            </a:r>
            <a:r>
              <a:rPr lang="en-US" dirty="0"/>
              <a:t>ice-thickness across the track</a:t>
            </a:r>
          </a:p>
          <a:p>
            <a:r>
              <a:rPr lang="en-US" dirty="0"/>
              <a:t>High angle Parabolic Equation (Peregrine) used with effective fluid-fluid model for ice with a specified ice thickness distribution (data derived </a:t>
            </a:r>
            <a:r>
              <a:rPr lang="en-US" dirty="0" err="1"/>
              <a:t>pdf</a:t>
            </a:r>
            <a:r>
              <a:rPr lang="en-US" dirty="0"/>
              <a:t>)</a:t>
            </a:r>
          </a:p>
          <a:p>
            <a:r>
              <a:rPr lang="en-US" dirty="0"/>
              <a:t>Incoherent broadband and impulse response </a:t>
            </a:r>
            <a:r>
              <a:rPr lang="en-US" dirty="0" err="1"/>
              <a:t>modelled</a:t>
            </a:r>
            <a:r>
              <a:rPr lang="en-US" dirty="0"/>
              <a:t> at 25, 50, 100, 250, 500 Hz.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04" y="274638"/>
            <a:ext cx="234162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5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 Speed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68" y="1285389"/>
            <a:ext cx="8229600" cy="4525963"/>
          </a:xfrm>
        </p:spPr>
        <p:txBody>
          <a:bodyPr/>
          <a:lstStyle/>
          <a:p>
            <a:r>
              <a:rPr lang="en-US"/>
              <a:t>Profile taken from CTD measurement cruise</a:t>
            </a:r>
          </a:p>
        </p:txBody>
      </p:sp>
      <p:pic>
        <p:nvPicPr>
          <p:cNvPr id="4" name="Picture 3" descr="baffin_bay_sv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2051399"/>
            <a:ext cx="789038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7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81"/>
            <a:ext cx="8229600" cy="1143000"/>
          </a:xfrm>
        </p:spPr>
        <p:txBody>
          <a:bodyPr/>
          <a:lstStyle/>
          <a:p>
            <a:r>
              <a:rPr lang="en-US"/>
              <a:t>Ice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25256" cy="1276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Satellite measurements provide daily ice-thickness along the track.  These were used to generate a monthly range-dependent pdf of ice thickness.</a:t>
            </a:r>
          </a:p>
        </p:txBody>
      </p:sp>
      <p:pic>
        <p:nvPicPr>
          <p:cNvPr id="4" name="Picture 3" descr="ice_monthly_ran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98147"/>
            <a:ext cx="5917791" cy="3429000"/>
          </a:xfrm>
          <a:prstGeom prst="rect">
            <a:avLst/>
          </a:prstGeom>
        </p:spPr>
      </p:pic>
      <p:pic>
        <p:nvPicPr>
          <p:cNvPr id="6" name="Picture 5" descr="ice_January_pd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2997195"/>
            <a:ext cx="2930013" cy="1828800"/>
          </a:xfrm>
          <a:prstGeom prst="rect">
            <a:avLst/>
          </a:prstGeom>
        </p:spPr>
      </p:pic>
      <p:pic>
        <p:nvPicPr>
          <p:cNvPr id="7" name="Picture 6" descr="ice_March_pd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4916557"/>
            <a:ext cx="2930013" cy="1828800"/>
          </a:xfrm>
          <a:prstGeom prst="rect">
            <a:avLst/>
          </a:prstGeom>
        </p:spPr>
      </p:pic>
      <p:pic>
        <p:nvPicPr>
          <p:cNvPr id="8" name="Picture 7" descr="ice_monthly_av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96" y="914400"/>
            <a:ext cx="293001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will approximate the acoustics-ice interaction by placing an ice “fluid” above the water.</a:t>
            </a:r>
          </a:p>
          <a:p>
            <a:pPr lvl="1"/>
            <a:r>
              <a:rPr lang="en-US" dirty="0" smtClean="0"/>
              <a:t>The PE will correctly handle the forward scattering from the density contrast and the ice roughness.</a:t>
            </a:r>
          </a:p>
          <a:p>
            <a:pPr lvl="1"/>
            <a:r>
              <a:rPr lang="en-US" dirty="0" smtClean="0"/>
              <a:t>The PE will approximate shear loss with ice-volume loss.</a:t>
            </a:r>
          </a:p>
          <a:p>
            <a:pPr lvl="1"/>
            <a:r>
              <a:rPr lang="en-US" dirty="0" smtClean="0"/>
              <a:t>The PE won’t handle re-transmission of shear energy back into compressional energy in the water column.</a:t>
            </a:r>
          </a:p>
          <a:p>
            <a:r>
              <a:rPr lang="en-US" dirty="0" smtClean="0"/>
              <a:t>Ice layer has </a:t>
            </a:r>
            <a:r>
              <a:rPr lang="en-US" dirty="0" err="1" smtClean="0"/>
              <a:t>cp</a:t>
            </a:r>
            <a:r>
              <a:rPr lang="en-US" dirty="0" smtClean="0"/>
              <a:t>, rho, </a:t>
            </a:r>
            <a:r>
              <a:rPr lang="en-US" dirty="0" err="1" smtClean="0"/>
              <a:t>att</a:t>
            </a:r>
            <a:r>
              <a:rPr lang="en-US" dirty="0" smtClean="0"/>
              <a:t>, h(r)</a:t>
            </a:r>
          </a:p>
          <a:p>
            <a:r>
              <a:rPr lang="en-US" dirty="0" smtClean="0"/>
              <a:t>Ice is random realization from observational </a:t>
            </a:r>
            <a:r>
              <a:rPr lang="en-US" dirty="0" err="1" smtClean="0"/>
              <a:t>pdf</a:t>
            </a:r>
            <a:r>
              <a:rPr lang="en-US" dirty="0" smtClean="0"/>
              <a:t> (</a:t>
            </a:r>
            <a:r>
              <a:rPr lang="en-US" dirty="0" err="1" smtClean="0"/>
              <a:t>Wadhams</a:t>
            </a:r>
            <a:r>
              <a:rPr lang="en-US" dirty="0" smtClean="0"/>
              <a:t>, or Worcester)</a:t>
            </a:r>
          </a:p>
          <a:p>
            <a:r>
              <a:rPr lang="en-US" dirty="0" smtClean="0"/>
              <a:t>Ocean is World Ocean Atlas (Winter)</a:t>
            </a:r>
          </a:p>
          <a:p>
            <a:r>
              <a:rPr lang="en-US" dirty="0" smtClean="0"/>
              <a:t>Sediment is Hamilton (soft)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5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Inversion For Ice Parameter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Worked on two regions</a:t>
            </a:r>
          </a:p>
          <a:p>
            <a:pPr lvl="1"/>
            <a:r>
              <a:rPr lang="en-US" dirty="0" smtClean="0"/>
              <a:t>Central Arctic (Multi-year ice)</a:t>
            </a:r>
          </a:p>
          <a:p>
            <a:pPr lvl="1"/>
            <a:r>
              <a:rPr lang="en-US" dirty="0" smtClean="0"/>
              <a:t>Beaufort Sea (First-year ice)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439" y="4029628"/>
            <a:ext cx="3768234" cy="2828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1644"/>
            <a:ext cx="4045724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60" y="1232697"/>
            <a:ext cx="2874623" cy="27969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665" y="3582780"/>
            <a:ext cx="145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Central Arctic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51425" y="3660296"/>
            <a:ext cx="100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Beaufort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3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 from </a:t>
            </a:r>
            <a:r>
              <a:rPr lang="en-US" dirty="0" err="1" smtClean="0"/>
              <a:t>Diachock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41" y="1649876"/>
            <a:ext cx="8229600" cy="4373563"/>
          </a:xfrm>
        </p:spPr>
        <p:txBody>
          <a:bodyPr/>
          <a:lstStyle/>
          <a:p>
            <a:r>
              <a:rPr lang="en-US" dirty="0" smtClean="0"/>
              <a:t>SUS Measurements from 1976 use</a:t>
            </a:r>
          </a:p>
        </p:txBody>
      </p:sp>
      <p:pic>
        <p:nvPicPr>
          <p:cNvPr id="5" name="Picture 4" descr="Diacok_Arctic_T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51" y="2134622"/>
            <a:ext cx="6293649" cy="47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10"/>
            <a:ext cx="8229600" cy="1143000"/>
          </a:xfrm>
        </p:spPr>
        <p:txBody>
          <a:bodyPr/>
          <a:lstStyle/>
          <a:p>
            <a:r>
              <a:rPr lang="en-US" dirty="0" smtClean="0"/>
              <a:t>RMS Inversion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9116" y="3058633"/>
            <a:ext cx="145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Central Arctic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8079" y="1173978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Beaufort Sea</a:t>
            </a:r>
            <a:endParaRPr lang="en-US" dirty="0"/>
          </a:p>
        </p:txBody>
      </p:sp>
      <p:pic>
        <p:nvPicPr>
          <p:cNvPr id="8" name="Picture 7" descr="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14" y="1052090"/>
            <a:ext cx="741530" cy="14156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9582" y="1257142"/>
            <a:ext cx="238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Space: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Cp</a:t>
            </a:r>
            <a:r>
              <a:rPr lang="en-US" dirty="0" smtClean="0"/>
              <a:t> = 1400-1550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attn</a:t>
            </a:r>
            <a:r>
              <a:rPr lang="en-US" dirty="0" smtClean="0"/>
              <a:t> = 0.1-10.0 dB/m</a:t>
            </a:r>
            <a:endParaRPr lang="en-US" dirty="0"/>
          </a:p>
        </p:txBody>
      </p:sp>
      <p:pic>
        <p:nvPicPr>
          <p:cNvPr id="3" name="Picture 2" descr="optimal_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543310"/>
            <a:ext cx="4267201" cy="3200400"/>
          </a:xfrm>
          <a:prstGeom prst="rect">
            <a:avLst/>
          </a:prstGeom>
        </p:spPr>
      </p:pic>
      <p:pic>
        <p:nvPicPr>
          <p:cNvPr id="10" name="Picture 9" descr="optimal_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4" y="3427965"/>
            <a:ext cx="42672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38"/>
            <a:ext cx="8229600" cy="1143000"/>
          </a:xfrm>
        </p:spPr>
        <p:txBody>
          <a:bodyPr/>
          <a:lstStyle/>
          <a:p>
            <a:r>
              <a:rPr lang="en-US"/>
              <a:t>Broadband Incoherent 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848"/>
            <a:ext cx="8229600" cy="4525963"/>
          </a:xfrm>
        </p:spPr>
        <p:txBody>
          <a:bodyPr/>
          <a:lstStyle/>
          <a:p>
            <a:r>
              <a:rPr lang="en-US"/>
              <a:t>No Ice (October)					Max Ice (March)</a:t>
            </a:r>
          </a:p>
        </p:txBody>
      </p:sp>
      <p:pic>
        <p:nvPicPr>
          <p:cNvPr id="6" name="Picture 5" descr="baffin_TL_100Hz_3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8" y="1393787"/>
            <a:ext cx="3657600" cy="1828800"/>
          </a:xfrm>
          <a:prstGeom prst="rect">
            <a:avLst/>
          </a:prstGeom>
        </p:spPr>
      </p:pic>
      <p:pic>
        <p:nvPicPr>
          <p:cNvPr id="8" name="Picture 7" descr="baffin_TL_100Hz_8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65" y="1393787"/>
            <a:ext cx="3657600" cy="1828800"/>
          </a:xfrm>
          <a:prstGeom prst="rect">
            <a:avLst/>
          </a:prstGeom>
        </p:spPr>
      </p:pic>
      <p:pic>
        <p:nvPicPr>
          <p:cNvPr id="9" name="Picture 8" descr="baffin_TL_250Hz_3.pd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8" y="3200400"/>
            <a:ext cx="3657600" cy="1828800"/>
          </a:xfrm>
          <a:prstGeom prst="rect">
            <a:avLst/>
          </a:prstGeom>
        </p:spPr>
      </p:pic>
      <p:pic>
        <p:nvPicPr>
          <p:cNvPr id="10" name="Picture 9" descr="baffin_TL_250Hz_8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00400"/>
            <a:ext cx="3657600" cy="1828800"/>
          </a:xfrm>
          <a:prstGeom prst="rect">
            <a:avLst/>
          </a:prstGeom>
        </p:spPr>
      </p:pic>
      <p:pic>
        <p:nvPicPr>
          <p:cNvPr id="11" name="Picture 10" descr="baffin_TL_500Hz_3.pd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8" y="5029200"/>
            <a:ext cx="3657600" cy="1828800"/>
          </a:xfrm>
          <a:prstGeom prst="rect">
            <a:avLst/>
          </a:prstGeom>
        </p:spPr>
      </p:pic>
      <p:pic>
        <p:nvPicPr>
          <p:cNvPr id="12" name="Picture 11" descr="baffin_TL_500Hz_8.pdf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65" y="5029200"/>
            <a:ext cx="36576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266" y="155474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 Hz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66" y="35293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250 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266" y="5462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500 Hz</a:t>
            </a:r>
          </a:p>
        </p:txBody>
      </p:sp>
    </p:spTree>
    <p:extLst>
      <p:ext uri="{BB962C8B-B14F-4D97-AF65-F5344CB8AC3E}">
        <p14:creationId xmlns:p14="http://schemas.microsoft.com/office/powerpoint/2010/main" val="132522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401</Words>
  <Application>Microsoft Macintosh PowerPoint</Application>
  <PresentationFormat>On-screen Show (4:3)</PresentationFormat>
  <Paragraphs>53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Baffin Bay Acoustic Propagation Study </vt:lpstr>
      <vt:lpstr>Acoustic Study</vt:lpstr>
      <vt:lpstr>Sound Speed Environment</vt:lpstr>
      <vt:lpstr>Ice Distribution</vt:lpstr>
      <vt:lpstr>Ice Model</vt:lpstr>
      <vt:lpstr>Inversion For Ice Parameter Set</vt:lpstr>
      <vt:lpstr>TL from Diachock</vt:lpstr>
      <vt:lpstr>RMS Inversion Results</vt:lpstr>
      <vt:lpstr>Broadband Incoherent TL</vt:lpstr>
      <vt:lpstr>Broadband Impulse Response @ 375 km</vt:lpstr>
      <vt:lpstr>Initial Conclusions</vt:lpstr>
    </vt:vector>
  </TitlesOfParts>
  <Company>OASIS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Baffin Bay Acoustic Propagation Study </dc:title>
  <dc:creator>Kevin Heaney</dc:creator>
  <cp:lastModifiedBy>Eric Rehm</cp:lastModifiedBy>
  <cp:revision>8</cp:revision>
  <dcterms:created xsi:type="dcterms:W3CDTF">2015-12-03T17:59:27Z</dcterms:created>
  <dcterms:modified xsi:type="dcterms:W3CDTF">2015-12-08T19:30:00Z</dcterms:modified>
</cp:coreProperties>
</file>